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9" r:id="rId2"/>
    <p:sldId id="263" r:id="rId3"/>
    <p:sldId id="271" r:id="rId4"/>
    <p:sldId id="272" r:id="rId5"/>
    <p:sldId id="270" r:id="rId6"/>
    <p:sldId id="273" r:id="rId7"/>
    <p:sldId id="274" r:id="rId8"/>
    <p:sldId id="275" r:id="rId9"/>
    <p:sldId id="276" r:id="rId10"/>
    <p:sldId id="277" r:id="rId11"/>
    <p:sldId id="279" r:id="rId12"/>
    <p:sldId id="278" r:id="rId13"/>
    <p:sldId id="280" r:id="rId14"/>
    <p:sldId id="281" r:id="rId15"/>
    <p:sldId id="282" r:id="rId16"/>
    <p:sldId id="283" r:id="rId17"/>
    <p:sldId id="285" r:id="rId18"/>
    <p:sldId id="284" r:id="rId19"/>
    <p:sldId id="286" r:id="rId2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74" autoAdjust="0"/>
    <p:restoredTop sz="96327" autoAdjust="0"/>
  </p:normalViewPr>
  <p:slideViewPr>
    <p:cSldViewPr snapToObjects="1">
      <p:cViewPr varScale="1">
        <p:scale>
          <a:sx n="124" d="100"/>
          <a:sy n="124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96D475-0C13-2948-9121-A6C646C347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Montserrat Regular" panose="02000505000000020004" pitchFamily="2" charset="7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38F00E-1AB0-0548-9198-C606F812D6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Montserrat Regular" panose="02000505000000020004" pitchFamily="2" charset="77"/>
              </a:defRPr>
            </a:lvl1pPr>
          </a:lstStyle>
          <a:p>
            <a:pPr>
              <a:defRPr/>
            </a:pPr>
            <a:fld id="{334DC059-D147-5246-80C0-07F84DEF8AFC}" type="datetimeFigureOut">
              <a:rPr lang="en-US"/>
              <a:pPr>
                <a:defRPr/>
              </a:pPr>
              <a:t>4/16/20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F9EB567-A2F2-C546-8AD7-331FD18D50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5D393F0-B24A-A34A-A760-4D83B5A35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75BAC-26F4-D542-9381-9A1BFD180C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Montserrat Regular" panose="02000505000000020004" pitchFamily="2" charset="7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8B97C-1590-A446-9D03-70012581B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Montserrat Regular" panose="02000505000000020004" pitchFamily="2" charset="77"/>
              </a:defRPr>
            </a:lvl1pPr>
          </a:lstStyle>
          <a:p>
            <a:pPr>
              <a:defRPr/>
            </a:pPr>
            <a:fld id="{13828346-EA34-D04F-A0A3-228C334537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Regular" panose="02000505000000020004" pitchFamily="2" charset="77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Regular" panose="02000505000000020004" pitchFamily="2" charset="77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Regular" panose="02000505000000020004" pitchFamily="2" charset="77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Regular" panose="02000505000000020004" pitchFamily="2" charset="77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ontserrat Regular" panose="02000505000000020004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67D6048-0287-0B4E-9B1E-64C58BB3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4290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58DE4EDE-C986-A64C-AFF7-9BC6566AE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229600" cy="1371600"/>
          </a:xfrm>
          <a:prstGeom prst="rect">
            <a:avLst/>
          </a:prstGeom>
          <a:solidFill>
            <a:srgbClr val="578B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0" tIns="182880" rIns="182880" bIns="18288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 sz="2400">
              <a:latin typeface="Montserrat Regular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6400800" cy="4343400"/>
          </a:xfrm>
        </p:spPr>
        <p:txBody>
          <a:bodyPr anchor="b"/>
          <a:lstStyle>
            <a:lvl1pPr algn="r">
              <a:defRPr sz="3600" b="0" i="0" cap="all">
                <a:latin typeface="Montserrat Regular" panose="02000505000000020004" pitchFamily="2" charset="77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5029200"/>
            <a:ext cx="8229600" cy="1371600"/>
          </a:xfrm>
        </p:spPr>
        <p:txBody>
          <a:bodyPr lIns="182880" tIns="182880" rIns="182880" bIns="182880" anchor="ctr"/>
          <a:lstStyle>
            <a:lvl1pPr algn="r">
              <a:defRPr b="0" i="0">
                <a:solidFill>
                  <a:srgbClr val="FFFFFF"/>
                </a:solidFill>
                <a:latin typeface="Montserrat Regular" panose="02000505000000020004" pitchFamily="2" charset="77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56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B709A57C-D3F1-E24E-91D6-92F5863C6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172200"/>
            <a:ext cx="1460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26E3D5E-D7BC-4E43-82DB-22DF97931FFB}"/>
              </a:ext>
            </a:extLst>
          </p:cNvPr>
          <p:cNvSpPr txBox="1">
            <a:spLocks/>
          </p:cNvSpPr>
          <p:nvPr/>
        </p:nvSpPr>
        <p:spPr>
          <a:xfrm>
            <a:off x="2286000" y="6172200"/>
            <a:ext cx="6400800" cy="228600"/>
          </a:xfrm>
          <a:prstGeom prst="rect">
            <a:avLst/>
          </a:prstGeom>
          <a:solidFill>
            <a:srgbClr val="E78923"/>
          </a:solidFill>
        </p:spPr>
        <p:txBody>
          <a:bodyPr lIns="274320" tIns="91440" rIns="274320" bIns="91440" anchor="ctr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cap="all" spc="50" dirty="0">
                <a:solidFill>
                  <a:srgbClr val="FFFFFF"/>
                </a:solidFill>
                <a:latin typeface="Montserrat Regular" panose="02000505000000020004" pitchFamily="2" charset="77"/>
                <a:ea typeface="Verdana" charset="0"/>
                <a:cs typeface="Verdana" charset="0"/>
              </a:rPr>
              <a:t>DC Public Charter School Board — page </a:t>
            </a:r>
            <a:fld id="{A4FE067A-E749-FB40-B6C7-FF3082A1013A}" type="slidenum">
              <a:rPr lang="en-US" sz="800" kern="0" cap="all" spc="50" smtClean="0">
                <a:solidFill>
                  <a:srgbClr val="FFFFFF"/>
                </a:solidFill>
                <a:latin typeface="Montserrat Regular" panose="02000505000000020004" pitchFamily="2" charset="77"/>
                <a:ea typeface="Verdana" charset="0"/>
                <a:cs typeface="Verdana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kern="0" cap="all" spc="50" dirty="0">
              <a:solidFill>
                <a:srgbClr val="FFFFFF"/>
              </a:solidFill>
              <a:latin typeface="Montserrat Regular" panose="02000505000000020004" pitchFamily="2" charset="77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486400"/>
          </a:xfrm>
        </p:spPr>
        <p:txBody>
          <a:bodyPr/>
          <a:lstStyle>
            <a:lvl1pPr algn="ctr">
              <a:defRPr b="0" i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8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DBD77EC-C522-864C-A4FE-D8CDBDC0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172200"/>
            <a:ext cx="1460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D8E266C-59E7-0345-B230-F7CE903AF266}"/>
              </a:ext>
            </a:extLst>
          </p:cNvPr>
          <p:cNvSpPr txBox="1">
            <a:spLocks/>
          </p:cNvSpPr>
          <p:nvPr/>
        </p:nvSpPr>
        <p:spPr>
          <a:xfrm>
            <a:off x="2286000" y="6172200"/>
            <a:ext cx="6400800" cy="228600"/>
          </a:xfrm>
          <a:prstGeom prst="rect">
            <a:avLst/>
          </a:prstGeom>
          <a:solidFill>
            <a:srgbClr val="E78923"/>
          </a:solidFill>
        </p:spPr>
        <p:txBody>
          <a:bodyPr lIns="274320" tIns="91440" rIns="274320" bIns="91440" anchor="ctr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cap="all" spc="50" dirty="0">
                <a:solidFill>
                  <a:srgbClr val="FFFFFF"/>
                </a:solidFill>
                <a:latin typeface="Montserrat Regular" panose="02000505000000020004" pitchFamily="2" charset="77"/>
                <a:ea typeface="Verdana" charset="0"/>
                <a:cs typeface="Verdana" charset="0"/>
              </a:rPr>
              <a:t>DC Public Charter School Board — page </a:t>
            </a:r>
            <a:fld id="{21F37364-7D84-9D46-A7BF-4EAA1AC8D877}" type="slidenum">
              <a:rPr lang="en-US" sz="800" kern="0" cap="all" spc="50" smtClean="0">
                <a:solidFill>
                  <a:srgbClr val="FFFFFF"/>
                </a:solidFill>
                <a:latin typeface="Montserrat Regular" panose="02000505000000020004" pitchFamily="2" charset="77"/>
                <a:ea typeface="Verdana" charset="0"/>
                <a:cs typeface="Verdana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kern="0" cap="all" spc="50" dirty="0">
              <a:solidFill>
                <a:srgbClr val="FFFFFF"/>
              </a:solidFill>
              <a:latin typeface="Montserrat Regular" panose="02000505000000020004" pitchFamily="2" charset="77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88620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8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E192107-4041-3643-93C8-6208598257B8}"/>
              </a:ext>
            </a:extLst>
          </p:cNvPr>
          <p:cNvSpPr txBox="1">
            <a:spLocks/>
          </p:cNvSpPr>
          <p:nvPr/>
        </p:nvSpPr>
        <p:spPr>
          <a:xfrm>
            <a:off x="457200" y="2057400"/>
            <a:ext cx="6400800" cy="1371600"/>
          </a:xfrm>
          <a:prstGeom prst="rect">
            <a:avLst/>
          </a:prstGeom>
          <a:solidFill>
            <a:srgbClr val="E78923"/>
          </a:solidFill>
        </p:spPr>
        <p:txBody>
          <a:bodyPr lIns="182880" tIns="182880" rIns="182880" bIns="18288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Gotham Medium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latin typeface="Montserrat Regular" panose="02000505000000020004" pitchFamily="2" charset="77"/>
                <a:ea typeface="Verdana" charset="0"/>
                <a:cs typeface="Verdana" charset="0"/>
              </a:rPr>
              <a:t>3333 14th Street NW, Suite 210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latin typeface="Montserrat Regular" panose="02000505000000020004" pitchFamily="2" charset="77"/>
                <a:ea typeface="Verdana" charset="0"/>
                <a:cs typeface="Verdana" charset="0"/>
              </a:rPr>
              <a:t>Washington, DC 20010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271EF5B-C508-F343-BFF9-F229C5B4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574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6625A8-FC53-9C4C-BD7D-442FAC454DA8}"/>
              </a:ext>
            </a:extLst>
          </p:cNvPr>
          <p:cNvSpPr txBox="1">
            <a:spLocks/>
          </p:cNvSpPr>
          <p:nvPr/>
        </p:nvSpPr>
        <p:spPr>
          <a:xfrm>
            <a:off x="457200" y="3657600"/>
            <a:ext cx="4005263" cy="2743200"/>
          </a:xfrm>
          <a:prstGeom prst="rect">
            <a:avLst/>
          </a:prstGeom>
          <a:solidFill>
            <a:srgbClr val="DD5D26"/>
          </a:solidFill>
        </p:spPr>
        <p:txBody>
          <a:bodyPr lIns="182880" tIns="182880" rIns="182880" bIns="18288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Gotham Medium"/>
                <a:ea typeface="+mj-ea"/>
                <a:cs typeface="+mj-cs"/>
              </a:defRPr>
            </a:lvl1pPr>
          </a:lstStyle>
          <a:p>
            <a:pPr fontAlgn="auto">
              <a:spcAft>
                <a:spcPts val="1800"/>
              </a:spcAft>
              <a:defRPr/>
            </a:pPr>
            <a:r>
              <a:rPr lang="is-IS" sz="2100" dirty="0">
                <a:latin typeface="Montserrat Regular" panose="02000505000000020004" pitchFamily="2" charset="77"/>
                <a:ea typeface="Verdana" charset="0"/>
                <a:cs typeface="Verdana" charset="0"/>
              </a:rPr>
              <a:t>(202) 328-2660</a:t>
            </a:r>
          </a:p>
          <a:p>
            <a:pPr fontAlgn="auto">
              <a:spcAft>
                <a:spcPts val="1800"/>
              </a:spcAft>
              <a:defRPr/>
            </a:pPr>
            <a:r>
              <a:rPr lang="en-US" sz="2100" dirty="0" err="1">
                <a:latin typeface="Montserrat Regular" panose="02000505000000020004" pitchFamily="2" charset="77"/>
                <a:ea typeface="Verdana" charset="0"/>
                <a:cs typeface="Verdana" charset="0"/>
              </a:rPr>
              <a:t>dcpublic@dcpcsb.org</a:t>
            </a:r>
            <a:endParaRPr lang="en-US" sz="2100" dirty="0">
              <a:latin typeface="Montserrat Regular" panose="02000505000000020004" pitchFamily="2" charset="77"/>
              <a:ea typeface="Verdana" charset="0"/>
              <a:cs typeface="Verdana" charset="0"/>
            </a:endParaRPr>
          </a:p>
          <a:p>
            <a:pPr fontAlgn="auto">
              <a:spcAft>
                <a:spcPts val="1800"/>
              </a:spcAft>
              <a:defRPr/>
            </a:pPr>
            <a:r>
              <a:rPr lang="en-US" sz="2100" dirty="0" err="1">
                <a:latin typeface="Montserrat Regular" panose="02000505000000020004" pitchFamily="2" charset="77"/>
                <a:ea typeface="Verdana" charset="0"/>
                <a:cs typeface="Verdana" charset="0"/>
              </a:rPr>
              <a:t>www.dcpcsb.org</a:t>
            </a:r>
            <a:endParaRPr lang="en-US" sz="2100" dirty="0">
              <a:latin typeface="Montserrat Regular" panose="02000505000000020004" pitchFamily="2" charset="77"/>
              <a:ea typeface="Verdana" charset="0"/>
              <a:cs typeface="Verdana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036CC-2B35-C749-948B-1BB1739794FD}"/>
              </a:ext>
            </a:extLst>
          </p:cNvPr>
          <p:cNvSpPr txBox="1">
            <a:spLocks/>
          </p:cNvSpPr>
          <p:nvPr/>
        </p:nvSpPr>
        <p:spPr>
          <a:xfrm>
            <a:off x="4681538" y="3657600"/>
            <a:ext cx="4005262" cy="2743200"/>
          </a:xfrm>
          <a:prstGeom prst="rect">
            <a:avLst/>
          </a:prstGeom>
          <a:solidFill>
            <a:srgbClr val="578B2E"/>
          </a:solidFill>
        </p:spPr>
        <p:txBody>
          <a:bodyPr lIns="182880" tIns="182880" rIns="182880" bIns="18288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Gotham Medium"/>
                <a:ea typeface="+mj-ea"/>
                <a:cs typeface="+mj-cs"/>
              </a:defRPr>
            </a:lvl1pPr>
          </a:lstStyle>
          <a:p>
            <a:pPr fontAlgn="auto">
              <a:spcAft>
                <a:spcPts val="1800"/>
              </a:spcAft>
              <a:defRPr/>
            </a:pPr>
            <a:r>
              <a:rPr lang="en-US" sz="2100" dirty="0" err="1">
                <a:latin typeface="Montserrat Regular" panose="02000505000000020004" pitchFamily="2" charset="77"/>
                <a:ea typeface="Verdana" charset="0"/>
                <a:cs typeface="Verdana" charset="0"/>
              </a:rPr>
              <a:t>Facebook.com</a:t>
            </a:r>
            <a:r>
              <a:rPr lang="en-US" sz="2100" dirty="0">
                <a:latin typeface="Montserrat Regular" panose="02000505000000020004" pitchFamily="2" charset="77"/>
                <a:ea typeface="Verdana" charset="0"/>
                <a:cs typeface="Verdana" charset="0"/>
              </a:rPr>
              <a:t>/DCPCSB </a:t>
            </a:r>
          </a:p>
          <a:p>
            <a:pPr fontAlgn="auto">
              <a:spcAft>
                <a:spcPts val="1800"/>
              </a:spcAft>
              <a:defRPr/>
            </a:pPr>
            <a:r>
              <a:rPr lang="en-US" sz="2100" dirty="0">
                <a:latin typeface="Montserrat Regular" panose="02000505000000020004" pitchFamily="2" charset="77"/>
                <a:ea typeface="Verdana" charset="0"/>
                <a:cs typeface="Verdana" charset="0"/>
              </a:rPr>
              <a:t>Twitter @DCPCSB</a:t>
            </a:r>
          </a:p>
          <a:p>
            <a:pPr fontAlgn="auto">
              <a:spcAft>
                <a:spcPts val="1800"/>
              </a:spcAft>
              <a:defRPr/>
            </a:pPr>
            <a:r>
              <a:rPr lang="en-US" sz="2100" dirty="0">
                <a:latin typeface="Montserrat Regular" panose="02000505000000020004" pitchFamily="2" charset="77"/>
                <a:ea typeface="Verdana" charset="0"/>
                <a:cs typeface="Verdana" charset="0"/>
              </a:rPr>
              <a:t>#</a:t>
            </a:r>
            <a:r>
              <a:rPr lang="en-US" sz="2100" dirty="0" err="1">
                <a:latin typeface="Montserrat Regular" panose="02000505000000020004" pitchFamily="2" charset="77"/>
                <a:ea typeface="Verdana" charset="0"/>
                <a:cs typeface="Verdana" charset="0"/>
              </a:rPr>
              <a:t>DCcharterPROUD</a:t>
            </a:r>
            <a:endParaRPr lang="en-US" sz="2100" dirty="0">
              <a:latin typeface="Montserrat Regular" panose="02000505000000020004" pitchFamily="2" charset="77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4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B01EA5A-0502-AF45-B75B-BD5598ECD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solidFill>
            <a:srgbClr val="004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182880" rIns="182880" bIns="1828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08E8552-97FE-9E41-8511-A72AFE61FE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057400"/>
            <a:ext cx="8229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549291C-95B4-CA43-B24D-EBBB194E218B}"/>
              </a:ext>
            </a:extLst>
          </p:cNvPr>
          <p:cNvSpPr txBox="1">
            <a:spLocks/>
          </p:cNvSpPr>
          <p:nvPr/>
        </p:nvSpPr>
        <p:spPr>
          <a:xfrm>
            <a:off x="2286000" y="5749925"/>
            <a:ext cx="6400800" cy="228600"/>
          </a:xfrm>
          <a:prstGeom prst="rect">
            <a:avLst/>
          </a:prstGeom>
          <a:noFill/>
        </p:spPr>
        <p:txBody>
          <a:bodyPr lIns="274320" tIns="91440" rIns="274320" bIns="91440" anchor="ctr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cap="all" spc="50" dirty="0">
                <a:solidFill>
                  <a:srgbClr val="FFFFFF"/>
                </a:solidFill>
                <a:latin typeface="Montserrat Regular" panose="02000505000000020004" pitchFamily="2" charset="77"/>
              </a:rPr>
              <a:t>DC </a:t>
            </a:r>
            <a:r>
              <a:rPr lang="en-US" sz="800" b="1" kern="0" cap="all" spc="50" dirty="0">
                <a:solidFill>
                  <a:srgbClr val="FFFFFF"/>
                </a:solidFill>
                <a:latin typeface="Montserrat Bold" panose="02000505000000020004" pitchFamily="2" charset="77"/>
                <a:cs typeface="Gotham Bold"/>
              </a:rPr>
              <a:t>Public Charter </a:t>
            </a:r>
            <a:r>
              <a:rPr lang="en-US" sz="800" kern="0" cap="all" spc="50" dirty="0">
                <a:solidFill>
                  <a:srgbClr val="FFFFFF"/>
                </a:solidFill>
                <a:latin typeface="Montserrat Regular" panose="02000505000000020004" pitchFamily="2" charset="77"/>
              </a:rPr>
              <a:t>School Board — page </a:t>
            </a:r>
            <a:fld id="{469F2F16-1041-FE4E-A673-234579015E06}" type="slidenum">
              <a:rPr lang="en-US" sz="800" kern="0" cap="all" spc="50" smtClean="0">
                <a:solidFill>
                  <a:srgbClr val="FFFFFF"/>
                </a:solidFill>
                <a:latin typeface="Montserrat Regular" panose="02000505000000020004" pitchFamily="2" charset="77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kern="0" cap="all" spc="50" dirty="0">
              <a:solidFill>
                <a:srgbClr val="FFFFFF"/>
              </a:solidFill>
              <a:latin typeface="Montserrat Regular" panose="02000505000000020004" pitchFamily="2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bg1"/>
          </a:solidFill>
          <a:latin typeface="Montserrat Regular" panose="02000505000000020004" pitchFamily="2" charset="77"/>
          <a:ea typeface="Verdana" charset="0"/>
          <a:cs typeface="Verdana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ontserrat Regular" pitchFamily="2" charset="77"/>
          <a:ea typeface="Verdana" panose="020B0604030504040204" pitchFamily="34" charset="0"/>
          <a:cs typeface="Verdana" panose="020B060403050404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ontserrat Regular" pitchFamily="2" charset="77"/>
          <a:ea typeface="Verdana" panose="020B0604030504040204" pitchFamily="34" charset="0"/>
          <a:cs typeface="Verdana" panose="020B060403050404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ontserrat Regular" pitchFamily="2" charset="77"/>
          <a:ea typeface="Verdana" panose="020B0604030504040204" pitchFamily="34" charset="0"/>
          <a:cs typeface="Verdana" panose="020B060403050404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ontserrat Regular" pitchFamily="2" charset="77"/>
          <a:ea typeface="Verdana" panose="020B0604030504040204" pitchFamily="34" charset="0"/>
          <a:cs typeface="Verdana" panose="020B060403050404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ontserrat Regular" pitchFamily="2" charset="77"/>
          <a:ea typeface="Verdana" panose="020B0604030504040204" pitchFamily="34" charset="0"/>
          <a:cs typeface="Verdana" panose="020B060403050404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ontserrat Regular" pitchFamily="2" charset="77"/>
          <a:ea typeface="Verdana" panose="020B0604030504040204" pitchFamily="34" charset="0"/>
          <a:cs typeface="Verdana" panose="020B060403050404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ontserrat Regular" pitchFamily="2" charset="77"/>
          <a:ea typeface="Verdana" panose="020B0604030504040204" pitchFamily="34" charset="0"/>
          <a:cs typeface="Verdana" panose="020B060403050404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ontserrat Regular" pitchFamily="2" charset="77"/>
          <a:ea typeface="Verdana" panose="020B0604030504040204" pitchFamily="34" charset="0"/>
          <a:cs typeface="Verdana" panose="020B0604030504040204" pitchFamily="34" charset="0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Montserrat Regular" panose="02000505000000020004" pitchFamily="2" charset="77"/>
          <a:ea typeface="Verdana" charset="0"/>
          <a:cs typeface="Verdana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Regular" panose="02000505000000020004" pitchFamily="2" charset="77"/>
          <a:ea typeface="Verdana" charset="0"/>
          <a:cs typeface="Verdana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Regular" panose="02000505000000020004" pitchFamily="2" charset="77"/>
          <a:ea typeface="Verdana" charset="0"/>
          <a:cs typeface="Verdana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Montserrat Regular" panose="02000505000000020004" pitchFamily="2" charset="77"/>
          <a:ea typeface="Verdana" charset="0"/>
          <a:cs typeface="Verdana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Montserrat Regular" panose="02000505000000020004" pitchFamily="2" charset="77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A507-6A83-4143-88E6-38A0A935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Predicting School performance in the covid-19 era</a:t>
            </a:r>
          </a:p>
        </p:txBody>
      </p:sp>
      <p:sp>
        <p:nvSpPr>
          <p:cNvPr id="7170" name="Text Placeholder 2">
            <a:extLst>
              <a:ext uri="{FF2B5EF4-FFF2-40B4-BE49-F238E27FC236}">
                <a16:creationId xmlns:a16="http://schemas.microsoft.com/office/drawing/2014/main" id="{9AFC33FE-0E4C-504E-8D1B-19BE40D8755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April 16, 2020</a:t>
            </a:r>
          </a:p>
          <a:p>
            <a:r>
              <a:rPr lang="en-US" altLang="en-US" dirty="0" err="1">
                <a:ea typeface="Verdana" panose="020B0604030504040204" pitchFamily="34" charset="0"/>
                <a:cs typeface="Verdana" panose="020B0604030504040204" pitchFamily="34" charset="0"/>
              </a:rPr>
              <a:t>Tanyr</a:t>
            </a:r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 Seay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BAEB-AB29-9448-BBFC-5D653565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Dataset, Model Type, and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96517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E944-3263-E146-8C47-61EB496B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79C-17B6-F746-80C8-D8649A738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147 campus observations in SY 2017-18 and SY 2018-19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Target variable: PMF Tier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Key feature highlights</a:t>
            </a:r>
          </a:p>
          <a:p>
            <a:pPr marL="1085850" lvl="1" indent="-342900"/>
            <a:r>
              <a:rPr lang="en-US" sz="2000" dirty="0"/>
              <a:t>Total student enrollment</a:t>
            </a:r>
          </a:p>
          <a:p>
            <a:pPr marL="1085850" lvl="1" indent="-342900"/>
            <a:r>
              <a:rPr lang="en-US" sz="2000" dirty="0"/>
              <a:t>Demographic makeup of school</a:t>
            </a:r>
          </a:p>
          <a:p>
            <a:pPr marL="1085850" lvl="1" indent="-342900"/>
            <a:r>
              <a:rPr lang="en-US" sz="2000" dirty="0"/>
              <a:t>% of money spent on personnel salaries and benefits</a:t>
            </a:r>
          </a:p>
          <a:p>
            <a:pPr marL="1085850" lvl="1" indent="-342900"/>
            <a:r>
              <a:rPr lang="en-US" sz="2000" dirty="0"/>
              <a:t>Location in DC (indicated by Ward)</a:t>
            </a:r>
          </a:p>
          <a:p>
            <a:pPr marL="1085850" lvl="1" indent="-342900"/>
            <a:r>
              <a:rPr lang="en-US" sz="2000" dirty="0"/>
              <a:t>State assessment achievement rates in ELA and Math</a:t>
            </a:r>
          </a:p>
          <a:p>
            <a:pPr marL="1085850" lvl="1" indent="-342900"/>
            <a:r>
              <a:rPr lang="en-US" sz="2000" dirty="0"/>
              <a:t>State assessment growth rates in ELA and Math</a:t>
            </a:r>
          </a:p>
          <a:p>
            <a:pPr marL="1085850" lvl="1" indent="-342900"/>
            <a:r>
              <a:rPr lang="en-US" sz="2000" dirty="0"/>
              <a:t>In-seat attendance rates</a:t>
            </a:r>
          </a:p>
          <a:p>
            <a:pPr marL="1085850" lvl="1" indent="-342900"/>
            <a:r>
              <a:rPr lang="en-US" sz="2000" dirty="0"/>
              <a:t>Re-enrollment rates</a:t>
            </a:r>
          </a:p>
          <a:p>
            <a:pPr marL="1085850" lvl="1" indent="-34290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383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ECC2-CDE2-D945-8E44-60B11650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/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07C2-8984-CA44-8053-2F82BB726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K-Nearest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Evaluated performance of model using combination of:</a:t>
            </a:r>
          </a:p>
          <a:p>
            <a:pPr marL="1085850" lvl="1" indent="-342900"/>
            <a:r>
              <a:rPr lang="en-US" sz="1800" dirty="0"/>
              <a:t>Train/test/split</a:t>
            </a:r>
          </a:p>
          <a:p>
            <a:pPr marL="1085850" lvl="1" indent="-342900"/>
            <a:r>
              <a:rPr lang="en-US" sz="1800" dirty="0"/>
              <a:t>Confusion matrix</a:t>
            </a:r>
          </a:p>
          <a:p>
            <a:pPr marL="1085850" lvl="1" indent="-342900"/>
            <a:r>
              <a:rPr lang="en-US" sz="1800" dirty="0"/>
              <a:t>Accuracy scores vs. null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Tuned model by selecting the value k for that with the lowest testing error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Developed Two Models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sz="1800" dirty="0"/>
              <a:t>Assumed all training data would be available in future school years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sz="1800" dirty="0"/>
              <a:t>Only the features that are available in SY 2019-20 as a result of covid-19</a:t>
            </a:r>
          </a:p>
        </p:txBody>
      </p:sp>
    </p:spTree>
    <p:extLst>
      <p:ext uri="{BB962C8B-B14F-4D97-AF65-F5344CB8AC3E}">
        <p14:creationId xmlns:p14="http://schemas.microsoft.com/office/powerpoint/2010/main" val="184375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3DCD-FBFC-C44C-B221-22B7A452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71A3D-DE7D-5E4F-9D59-7D5C2248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433636"/>
            <a:ext cx="4010676" cy="24415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FEF170-85E7-DE48-ACBF-627D99549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057399"/>
            <a:ext cx="4952929" cy="3276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Data availability &amp; model use case</a:t>
            </a:r>
          </a:p>
          <a:p>
            <a:pPr marL="1085850" lvl="1" indent="-342900"/>
            <a:r>
              <a:rPr lang="en-US" sz="1800" dirty="0"/>
              <a:t>Model 1 used different features than Model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Correlation matrix</a:t>
            </a:r>
          </a:p>
          <a:p>
            <a:pPr marL="1085850" lvl="1" indent="-342900"/>
            <a:r>
              <a:rPr lang="en-US" sz="1800" dirty="0"/>
              <a:t>State assessment variables were all highly correlated with the PMF tier</a:t>
            </a:r>
          </a:p>
          <a:p>
            <a:pPr marL="1085850" lvl="1" indent="-342900"/>
            <a:r>
              <a:rPr lang="en-US" sz="1800" dirty="0"/>
              <a:t>Some values had little to no 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Features included in Model 1</a:t>
            </a:r>
          </a:p>
          <a:p>
            <a:endParaRPr lang="en-US" sz="1800" dirty="0"/>
          </a:p>
          <a:p>
            <a:pPr marL="1085850" lvl="1" indent="-342900"/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37036-ECB8-5C4C-B1B5-2F814F27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1" y="5176154"/>
            <a:ext cx="8660258" cy="60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7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228A-1C2F-664D-B41E-73AADE8EB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404462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FB18-5FA9-364F-90A7-A29DFC8A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Accuracy vs. Testing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790D0-463A-E644-B5ED-0F6C7675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you predicted a school would be Tier 2 every time, you’d be correct 51.0% of the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1 had an accuracy score of 91.9%, whereas Model 2 had an accuracy score of only 75.7%.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5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8D-1294-E248-A9BA-2473A1D0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16B67-3E0F-6947-91BD-F21D0CEA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057400"/>
            <a:ext cx="1524000" cy="457200"/>
          </a:xfrm>
        </p:spPr>
        <p:txBody>
          <a:bodyPr/>
          <a:lstStyle/>
          <a:p>
            <a:r>
              <a:rPr lang="en-US" b="1" dirty="0">
                <a:latin typeface="Montserrat" pitchFamily="2" charset="77"/>
              </a:rPr>
              <a:t>Model 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C707DE-0E45-E343-94AB-D96A600E6C30}"/>
              </a:ext>
            </a:extLst>
          </p:cNvPr>
          <p:cNvSpPr txBox="1">
            <a:spLocks/>
          </p:cNvSpPr>
          <p:nvPr/>
        </p:nvSpPr>
        <p:spPr bwMode="auto">
          <a:xfrm>
            <a:off x="5791200" y="2057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20000"/>
              </a:spcBef>
              <a:spcAft>
                <a:spcPct val="0"/>
              </a:spcAft>
              <a:defRPr sz="2400" b="0" i="0" kern="1200">
                <a:solidFill>
                  <a:schemeClr val="tx1"/>
                </a:solidFill>
                <a:latin typeface="Montserrat Regular" panose="02000505000000020004" pitchFamily="2" charset="77"/>
                <a:ea typeface="Verdana" charset="0"/>
                <a:cs typeface="Verdana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 Regular" panose="02000505000000020004" pitchFamily="2" charset="77"/>
                <a:ea typeface="Verdana" charset="0"/>
                <a:cs typeface="Verdana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 Regular" panose="02000505000000020004" pitchFamily="2" charset="77"/>
                <a:ea typeface="Verdana" charset="0"/>
                <a:cs typeface="Verdana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i="0" kern="1200">
                <a:solidFill>
                  <a:schemeClr val="tx1"/>
                </a:solidFill>
                <a:latin typeface="Montserrat Regular" panose="02000505000000020004" pitchFamily="2" charset="77"/>
                <a:ea typeface="Verdana" charset="0"/>
                <a:cs typeface="Verdana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i="0" kern="1200">
                <a:solidFill>
                  <a:schemeClr val="tx1"/>
                </a:solidFill>
                <a:latin typeface="Montserrat Regular" panose="02000505000000020004" pitchFamily="2" charset="77"/>
                <a:ea typeface="Verdana" charset="0"/>
                <a:cs typeface="Verdan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Montserrat" pitchFamily="2" charset="77"/>
              </a:rPr>
              <a:t>Model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4146B-FF58-834F-B19D-522161F6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850989"/>
            <a:ext cx="2971800" cy="2501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0D9BB9-BB97-4F48-9040-F00D98E9E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9" y="2958775"/>
            <a:ext cx="2750282" cy="23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9FF4-B653-4549-9F95-DD9CB7B0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 </a:t>
            </a:r>
            <a:br>
              <a:rPr lang="en-US" dirty="0"/>
            </a:br>
            <a:r>
              <a:rPr lang="en-US" dirty="0"/>
              <a:t>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102897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C4B6-1016-AD43-BB36-219D07FA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Use of Model 2 for SY 2019-20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BBDF6D-1B0F-CE4A-9CA5-EA89AB73E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058998"/>
              </p:ext>
            </p:extLst>
          </p:nvPr>
        </p:nvGraphicFramePr>
        <p:xfrm>
          <a:off x="1524000" y="2782584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99699898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480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47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61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In-Seat Attendance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92.2%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71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At-risk (%)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52.2%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71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Money Spent on Personnel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68.8%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245659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3385C9-43A3-154E-A495-207CB3417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0584"/>
            <a:ext cx="7658100" cy="570216"/>
          </a:xfrm>
        </p:spPr>
        <p:txBody>
          <a:bodyPr/>
          <a:lstStyle/>
          <a:p>
            <a:pPr algn="ctr"/>
            <a:r>
              <a:rPr lang="en-US" dirty="0">
                <a:latin typeface="Montserrat" pitchFamily="2" charset="77"/>
              </a:rPr>
              <a:t>Out-of-sample prediction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18CCF-D8F8-2A49-BBAD-9E6F0C3CEA38}"/>
              </a:ext>
            </a:extLst>
          </p:cNvPr>
          <p:cNvSpPr txBox="1">
            <a:spLocks/>
          </p:cNvSpPr>
          <p:nvPr/>
        </p:nvSpPr>
        <p:spPr bwMode="auto">
          <a:xfrm>
            <a:off x="609600" y="5097808"/>
            <a:ext cx="7658100" cy="62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20000"/>
              </a:spcBef>
              <a:spcAft>
                <a:spcPct val="0"/>
              </a:spcAft>
              <a:defRPr sz="2400" b="0" i="0" kern="1200">
                <a:solidFill>
                  <a:schemeClr val="tx1"/>
                </a:solidFill>
                <a:latin typeface="Montserrat Regular" panose="02000505000000020004" pitchFamily="2" charset="77"/>
                <a:ea typeface="Verdana" charset="0"/>
                <a:cs typeface="Verdana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 Regular" panose="02000505000000020004" pitchFamily="2" charset="77"/>
                <a:ea typeface="Verdana" charset="0"/>
                <a:cs typeface="Verdana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 Regular" panose="02000505000000020004" pitchFamily="2" charset="77"/>
                <a:ea typeface="Verdana" charset="0"/>
                <a:cs typeface="Verdana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i="0" kern="1200">
                <a:solidFill>
                  <a:schemeClr val="tx1"/>
                </a:solidFill>
                <a:latin typeface="Montserrat Regular" panose="02000505000000020004" pitchFamily="2" charset="77"/>
                <a:ea typeface="Verdana" charset="0"/>
                <a:cs typeface="Verdana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i="0" kern="1200">
                <a:solidFill>
                  <a:schemeClr val="tx1"/>
                </a:solidFill>
                <a:latin typeface="Montserrat Regular" panose="02000505000000020004" pitchFamily="2" charset="77"/>
                <a:ea typeface="Verdana" charset="0"/>
                <a:cs typeface="Verdan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>
                <a:latin typeface="Montserrat" pitchFamily="2" charset="77"/>
              </a:rPr>
              <a:t>SY 2019- 20 Tier Prediction</a:t>
            </a:r>
            <a:r>
              <a:rPr lang="en-US" dirty="0">
                <a:latin typeface="Montserrat" pitchFamily="2" charset="77"/>
              </a:rPr>
              <a:t>: </a:t>
            </a:r>
          </a:p>
          <a:p>
            <a:pPr algn="ctr"/>
            <a:r>
              <a:rPr lang="en-US" dirty="0">
                <a:latin typeface="Montserrat" pitchFamily="2" charset="77"/>
              </a:rPr>
              <a:t>Tier 2</a:t>
            </a:r>
          </a:p>
        </p:txBody>
      </p:sp>
    </p:spTree>
    <p:extLst>
      <p:ext uri="{BB962C8B-B14F-4D97-AF65-F5344CB8AC3E}">
        <p14:creationId xmlns:p14="http://schemas.microsoft.com/office/powerpoint/2010/main" val="292477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C1FB-A0AB-4148-9960-5C303CF8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E8CF-67BC-4844-BE7F-089116199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project was a success. Both models beat the null accuracy by 25 percentage points.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 2 could be deployed to help our staff understand whether schools were on track to deliver the same quality of education in SY 2019-20 as SY 2018-19.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 2 would also help identify any schools that were on track to drop in performance in SY 2019-20.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Location, funding, and demographics alone are not precise predictors of academic quality in the District of Columbia (a good thing!)</a:t>
            </a:r>
          </a:p>
        </p:txBody>
      </p:sp>
    </p:spTree>
    <p:extLst>
      <p:ext uri="{BB962C8B-B14F-4D97-AF65-F5344CB8AC3E}">
        <p14:creationId xmlns:p14="http://schemas.microsoft.com/office/powerpoint/2010/main" val="281221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C5FA-1DB0-0D4B-8970-8080AC9D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Background information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D5DFE547-0761-4F48-AA90-DC78C90D8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DC Public Charter School Board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2B9317A-BDE5-3A45-8DF2-3DE2E4DA9A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DC Government Agency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Oversees 66 Local Education Agencies (LEAs) with approximately 123 campuses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47% of DC public school students attended a public charter school in SY 2018-19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CAA671F2-59F9-F940-B469-D08FC579A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Performance Management Framework (PMF)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90580436-9F05-D044-93E2-AF68AEA049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Annual school performance and quality report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Schools are assigned a Tier</a:t>
            </a:r>
          </a:p>
          <a:p>
            <a:pPr marL="1085850" lvl="1" indent="-342900">
              <a:buFont typeface="Wingdings" pitchFamily="2" charset="2"/>
              <a:buChar char="§"/>
            </a:pPr>
            <a:r>
              <a:rPr lang="en-US" altLang="en-US" dirty="0">
                <a:latin typeface="Montserra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Tier 1 (</a:t>
            </a:r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high performing)</a:t>
            </a:r>
          </a:p>
          <a:p>
            <a:pPr marL="1085850" lvl="1" indent="-342900">
              <a:buFont typeface="Wingdings" pitchFamily="2" charset="2"/>
              <a:buChar char="§"/>
            </a:pPr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Tier 2 (mid-performing)</a:t>
            </a:r>
          </a:p>
          <a:p>
            <a:pPr marL="1085850" lvl="1" indent="-342900">
              <a:buFont typeface="Wingdings" pitchFamily="2" charset="2"/>
              <a:buChar char="§"/>
            </a:pPr>
            <a:r>
              <a:rPr lang="en-US" altLang="en-US" dirty="0">
                <a:ea typeface="Verdana" panose="020B0604030504040204" pitchFamily="34" charset="0"/>
                <a:cs typeface="Verdana" panose="020B0604030504040204" pitchFamily="34" charset="0"/>
              </a:rPr>
              <a:t>Tier 3 (low-performing)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0D775-F716-8142-8952-A29177004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778125"/>
            <a:ext cx="2300941" cy="2444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C43B-A907-7946-BF83-840F1055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8384-4230-4344-9CA5-B608F981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ED13-8745-0847-A9A9-3CA554C4F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dirty="0"/>
              <a:t>This project aims to predict the PMF Tiers for PK-8 charter campuses in </a:t>
            </a:r>
            <a:r>
              <a:rPr lang="en-US" dirty="0">
                <a:latin typeface="Montserrat" pitchFamily="2" charset="77"/>
              </a:rPr>
              <a:t>DC using </a:t>
            </a:r>
            <a:r>
              <a:rPr lang="en-US" i="1" dirty="0">
                <a:latin typeface="Montserrat" pitchFamily="2" charset="77"/>
              </a:rPr>
              <a:t>at least </a:t>
            </a:r>
            <a:r>
              <a:rPr lang="en-US" dirty="0">
                <a:latin typeface="Montserrat" pitchFamily="2" charset="77"/>
              </a:rPr>
              <a:t>two </a:t>
            </a:r>
            <a:r>
              <a:rPr lang="en-US" dirty="0"/>
              <a:t>years of historical data (SY 2017-18 and SY 2018-19).</a:t>
            </a:r>
          </a:p>
        </p:txBody>
      </p:sp>
    </p:spTree>
    <p:extLst>
      <p:ext uri="{BB962C8B-B14F-4D97-AF65-F5344CB8AC3E}">
        <p14:creationId xmlns:p14="http://schemas.microsoft.com/office/powerpoint/2010/main" val="41970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BD76-749A-7E4E-83AB-D3923BED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Metrics,</a:t>
            </a:r>
            <a:br>
              <a:rPr lang="en-US" dirty="0"/>
            </a:br>
            <a:r>
              <a:rPr lang="en-US" dirty="0"/>
              <a:t>Assumptions,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404671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BC26-7858-F140-85A8-3003661E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99FC-D273-2E4B-971E-8ED079739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Success Metrics:</a:t>
            </a:r>
          </a:p>
          <a:p>
            <a:pPr marL="1085850" lvl="1" indent="-342900"/>
            <a:r>
              <a:rPr lang="en-US" dirty="0"/>
              <a:t>Consistency and reliability, evidenced by no more than 5 schools changing Tiers from year-to-year</a:t>
            </a:r>
          </a:p>
          <a:p>
            <a:pPr marL="1085850" lvl="1" indent="-342900"/>
            <a:r>
              <a:rPr lang="en-US" dirty="0"/>
              <a:t>Beating null accuracy by 25 percentage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High-stakes success metric:</a:t>
            </a:r>
          </a:p>
          <a:p>
            <a:pPr marL="1085850" lvl="1" indent="-342900"/>
            <a:r>
              <a:rPr lang="en-US" dirty="0"/>
              <a:t>A school with a true value of Tier 1 or 2 will not be predicted as Tier 3</a:t>
            </a:r>
          </a:p>
        </p:txBody>
      </p:sp>
    </p:spTree>
    <p:extLst>
      <p:ext uri="{BB962C8B-B14F-4D97-AF65-F5344CB8AC3E}">
        <p14:creationId xmlns:p14="http://schemas.microsoft.com/office/powerpoint/2010/main" val="78060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F923-BBE4-E24B-8036-63D15718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/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792F-AF98-794E-BFF9-03CEF584C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used to train the model will be available in future school years (I.e. State assessment outcomes)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Assumes a disruption, such as distance learning, would not occur during the school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socio-economic status of DC students has a significant impact on campus level outcomes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used needed to be publicly available (can’t use student level data) </a:t>
            </a:r>
          </a:p>
        </p:txBody>
      </p:sp>
    </p:spTree>
    <p:extLst>
      <p:ext uri="{BB962C8B-B14F-4D97-AF65-F5344CB8AC3E}">
        <p14:creationId xmlns:p14="http://schemas.microsoft.com/office/powerpoint/2010/main" val="310064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rgbClr val="578B2E"/>
        </a:solidFill>
      </a:spPr>
      <a:bodyPr vert="horz" lIns="182880" tIns="182880" rIns="182880" bIns="182880" rtlCol="0" anchor="ctr">
        <a:normAutofit/>
      </a:bodyPr>
      <a:lstStyle>
        <a:defPPr algn="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00D6F58-D608-014E-A93E-DC82D384EAC1}" vid="{2F62D18A-7BAE-7E4A-A0B9-AE96C49268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611</Words>
  <Application>Microsoft Macintosh PowerPoint</Application>
  <PresentationFormat>On-screen Show (4:3)</PresentationFormat>
  <Paragraphs>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Montserrat</vt:lpstr>
      <vt:lpstr>Montserrat Bold</vt:lpstr>
      <vt:lpstr>Montserrat Regular</vt:lpstr>
      <vt:lpstr>Wingdings</vt:lpstr>
      <vt:lpstr>Office Theme</vt:lpstr>
      <vt:lpstr>Predicting School performance in the covid-19 era</vt:lpstr>
      <vt:lpstr>Background information</vt:lpstr>
      <vt:lpstr>DC Public Charter School Board</vt:lpstr>
      <vt:lpstr>Performance Management Framework (PMF)</vt:lpstr>
      <vt:lpstr>Problem Statement</vt:lpstr>
      <vt:lpstr>Problem Statement</vt:lpstr>
      <vt:lpstr>Metrics, Assumptions, and limitations</vt:lpstr>
      <vt:lpstr>Metrics</vt:lpstr>
      <vt:lpstr>Assumptions / Limitations</vt:lpstr>
      <vt:lpstr>Dataset, Model Type, and Feature Selection</vt:lpstr>
      <vt:lpstr>Dataset</vt:lpstr>
      <vt:lpstr>Model / Process</vt:lpstr>
      <vt:lpstr>Feature Selection</vt:lpstr>
      <vt:lpstr>Model Evaluation</vt:lpstr>
      <vt:lpstr>Null Accuracy vs. Testing Accuracy</vt:lpstr>
      <vt:lpstr>Confusion Matrix</vt:lpstr>
      <vt:lpstr>Summary of Results  &amp; Next Steps</vt:lpstr>
      <vt:lpstr>Practical Use of Model 2 for SY 2019-20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School performance in the covid-19 era</dc:title>
  <dc:creator>Tanyr Seay</dc:creator>
  <cp:lastModifiedBy>Tanyr Seay</cp:lastModifiedBy>
  <cp:revision>13</cp:revision>
  <cp:lastPrinted>2016-02-11T18:00:33Z</cp:lastPrinted>
  <dcterms:created xsi:type="dcterms:W3CDTF">2020-04-15T21:53:51Z</dcterms:created>
  <dcterms:modified xsi:type="dcterms:W3CDTF">2020-04-16T20:17:11Z</dcterms:modified>
</cp:coreProperties>
</file>